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0" r:id="rId2"/>
    <p:sldId id="331" r:id="rId3"/>
    <p:sldId id="330" r:id="rId4"/>
    <p:sldId id="327" r:id="rId5"/>
    <p:sldId id="328" r:id="rId6"/>
    <p:sldId id="329" r:id="rId7"/>
    <p:sldId id="313" r:id="rId8"/>
    <p:sldId id="322" r:id="rId9"/>
    <p:sldId id="320" r:id="rId10"/>
    <p:sldId id="314" r:id="rId11"/>
    <p:sldId id="319" r:id="rId12"/>
    <p:sldId id="325" r:id="rId13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63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8A48A98-07A9-4BB8-981D-376746F403AC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CA024451-425F-451F-BAFF-1DE00FF50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74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D7D03-40E7-438E-9BC3-486F982654D6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F56C9-959A-4C53-941B-50C88B288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76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67934-D906-4A3C-976A-C379BD7145B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8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67934-D906-4A3C-976A-C379BD7145B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1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67934-D906-4A3C-976A-C379BD7145B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4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082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2F1D3B-B67E-44E2-94E9-70EDC3F9C6A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49DB44-3318-490A-A448-470327C7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42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2F1D3B-B67E-44E2-94E9-70EDC3F9C6A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49DB44-3318-490A-A448-470327C7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44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1" y="365126"/>
            <a:ext cx="9657807" cy="1325563"/>
          </a:xfrm>
        </p:spPr>
        <p:txBody>
          <a:bodyPr/>
          <a:lstStyle>
            <a:lvl1pPr>
              <a:defRPr>
                <a:latin typeface="Franklin Gothic Medium" panose="020B06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4401-CF34-40ED-9C82-998E0FD2A7E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261257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29" dirty="0"/>
          </a:p>
        </p:txBody>
      </p:sp>
      <p:pic>
        <p:nvPicPr>
          <p:cNvPr id="8" name="Picture 7" descr="cu white lrg.ps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67"/>
          <a:stretch/>
        </p:blipFill>
        <p:spPr>
          <a:xfrm>
            <a:off x="5228050" y="-130597"/>
            <a:ext cx="1735901" cy="4909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81" y="506396"/>
            <a:ext cx="1309436" cy="10176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93" y="6357590"/>
            <a:ext cx="3007297" cy="304545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6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15B3-B9E4-4432-BE23-215D890A508D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DC55-AF93-49BD-82CF-35B95E6D7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7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17F47-EF7F-4D8D-AB6C-714189D82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2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2F1D3B-B67E-44E2-94E9-70EDC3F9C6A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49DB44-3318-490A-A448-470327C7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61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2F1D3B-B67E-44E2-94E9-70EDC3F9C6A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49DB44-3318-490A-A448-470327C7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77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2F1D3B-B67E-44E2-94E9-70EDC3F9C6A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49DB44-3318-490A-A448-470327C7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5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2F1D3B-B67E-44E2-94E9-70EDC3F9C6A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49DB44-3318-490A-A448-470327C7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6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2F1D3B-B67E-44E2-94E9-70EDC3F9C6A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49DB44-3318-490A-A448-470327C7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3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2F1D3B-B67E-44E2-94E9-70EDC3F9C6A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49DB44-3318-490A-A448-470327C7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2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2F1D3B-B67E-44E2-94E9-70EDC3F9C6A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49DB44-3318-490A-A448-470327C7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79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2F1D3B-B67E-44E2-94E9-70EDC3F9C6A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49DB44-3318-490A-A448-470327C7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7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286" y="5884606"/>
            <a:ext cx="3327524" cy="86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8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722869" y="4090086"/>
            <a:ext cx="10787449" cy="159136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kumimoji="0" lang="en-US" alt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Christopher B. Barrett, </a:t>
            </a:r>
            <a:r>
              <a:rPr lang="en-US" altLang="en-US" sz="2400" dirty="0" smtClean="0">
                <a:latin typeface="+mj-lt"/>
                <a:cs typeface="Times New Roman" panose="02020603050405020304" pitchFamily="18" charset="0"/>
              </a:rPr>
              <a:t>Cornell University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lang="en-US" altLang="en-US" sz="2400" dirty="0" smtClean="0">
                <a:latin typeface="+mj-lt"/>
                <a:cs typeface="Times New Roman" panose="02020603050405020304" pitchFamily="18" charset="0"/>
              </a:rPr>
              <a:t>Global Food + 2017 Event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lang="en-US" altLang="en-US" sz="2400" dirty="0" smtClean="0">
                <a:latin typeface="+mj-lt"/>
                <a:cs typeface="Times New Roman" panose="02020603050405020304" pitchFamily="18" charset="0"/>
              </a:rPr>
              <a:t>Harvard University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lang="en-US" altLang="en-US" sz="2400" dirty="0" smtClean="0">
                <a:latin typeface="+mj-lt"/>
                <a:cs typeface="Times New Roman" panose="02020603050405020304" pitchFamily="18" charset="0"/>
              </a:rPr>
              <a:t>February 24, 2017</a:t>
            </a:r>
            <a:endParaRPr lang="en-US" altLang="en-US" sz="2400" dirty="0">
              <a:latin typeface="+mj-lt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endParaRPr kumimoji="0" lang="en-US" alt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alatino Linotype" panose="0204050205050503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15" y="1660429"/>
            <a:ext cx="11442356" cy="760290"/>
          </a:xfrm>
        </p:spPr>
        <p:txBody>
          <a:bodyPr/>
          <a:lstStyle/>
          <a:p>
            <a:pPr algn="ctr"/>
            <a:r>
              <a:rPr lang="en-US" sz="4000" b="1" dirty="0" smtClean="0"/>
              <a:t>Poverty, Progress and Puzzles </a:t>
            </a:r>
            <a:r>
              <a:rPr lang="en-US" sz="4000" b="1" dirty="0"/>
              <a:t>in African </a:t>
            </a:r>
            <a:r>
              <a:rPr lang="en-US" sz="4000" b="1" dirty="0" smtClean="0"/>
              <a:t>Agriculture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70454" y="1917290"/>
            <a:ext cx="13464745" cy="593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470454" y="2374490"/>
            <a:ext cx="13464745" cy="593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6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ubtitle 3"/>
          <p:cNvSpPr>
            <a:spLocks noGrp="1"/>
          </p:cNvSpPr>
          <p:nvPr>
            <p:ph type="subTitle" idx="1"/>
          </p:nvPr>
        </p:nvSpPr>
        <p:spPr bwMode="auto">
          <a:xfrm>
            <a:off x="581252" y="2173910"/>
            <a:ext cx="4151871" cy="468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smtClean="0"/>
              <a:t>LSMS-ISA data show little joint uptake of modern ag inputs despite agronomic synergies and contrary to ISFM principles. 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(Sheahan &amp; Barrett, </a:t>
            </a:r>
            <a:r>
              <a:rPr lang="en-US" i="1" dirty="0" smtClean="0"/>
              <a:t>FP</a:t>
            </a:r>
            <a:r>
              <a:rPr lang="en-US" dirty="0" smtClean="0"/>
              <a:t> in press)</a:t>
            </a:r>
          </a:p>
          <a:p>
            <a:pPr marL="342900" indent="-342900" algn="l">
              <a:buFont typeface="Arial" charset="0"/>
              <a:buChar char="•"/>
            </a:pPr>
            <a:endParaRPr lang="en-US" dirty="0"/>
          </a:p>
          <a:p>
            <a:pPr marL="342900" lvl="0" indent="-342900" algn="l">
              <a:buFont typeface="Arial" charset="0"/>
              <a:buChar char="•"/>
            </a:pPr>
            <a:endParaRPr lang="en-US" dirty="0"/>
          </a:p>
          <a:p>
            <a:pPr marL="342900" indent="-342900" algn="l">
              <a:buFont typeface="Arial" charset="0"/>
              <a:buChar char="•"/>
            </a:pPr>
            <a:endParaRPr lang="en-US" dirty="0">
              <a:latin typeface="Calibri" charset="0"/>
            </a:endParaRPr>
          </a:p>
        </p:txBody>
      </p:sp>
      <p:sp>
        <p:nvSpPr>
          <p:cNvPr id="4" name="Title 1"/>
          <p:cNvSpPr>
            <a:spLocks/>
          </p:cNvSpPr>
          <p:nvPr/>
        </p:nvSpPr>
        <p:spPr bwMode="auto">
          <a:xfrm>
            <a:off x="581252" y="317483"/>
            <a:ext cx="11441872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sz="4800" b="1" dirty="0" smtClean="0">
                <a:solidFill>
                  <a:srgbClr val="000000"/>
                </a:solidFill>
                <a:latin typeface="Calibri Light" charset="0"/>
              </a:rPr>
              <a:t>3. Uneven </a:t>
            </a:r>
            <a:r>
              <a:rPr lang="en-US" sz="4800" b="1" dirty="0" smtClean="0">
                <a:solidFill>
                  <a:srgbClr val="000000"/>
                </a:solidFill>
                <a:latin typeface="Calibri Light" charset="0"/>
              </a:rPr>
              <a:t>adoption even within </a:t>
            </a:r>
            <a:r>
              <a:rPr lang="en-US" sz="4800" b="1" dirty="0" err="1" smtClean="0">
                <a:solidFill>
                  <a:srgbClr val="000000"/>
                </a:solidFill>
                <a:latin typeface="Calibri Light" charset="0"/>
              </a:rPr>
              <a:t>hhs</a:t>
            </a:r>
            <a:endParaRPr lang="en-US" sz="4800" b="1" dirty="0" smtClean="0">
              <a:solidFill>
                <a:srgbClr val="000000"/>
              </a:solidFill>
              <a:latin typeface="Calibri Light" charset="0"/>
            </a:endParaRPr>
          </a:p>
          <a:p>
            <a:pPr>
              <a:lnSpc>
                <a:spcPct val="90000"/>
              </a:lnSpc>
            </a:pPr>
            <a:r>
              <a:rPr lang="en-US" sz="4800" b="1" dirty="0" smtClean="0">
                <a:solidFill>
                  <a:srgbClr val="000000"/>
                </a:solidFill>
                <a:latin typeface="Calibri Light" charset="0"/>
              </a:rPr>
              <a:t>Example: Limited joint input application</a:t>
            </a:r>
            <a:endParaRPr lang="en-US" sz="4800" b="1" dirty="0">
              <a:latin typeface="Calibri Light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5830" y="2197702"/>
            <a:ext cx="3492742" cy="31513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0016" y="2139333"/>
            <a:ext cx="3324805" cy="320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74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ubtitle 3"/>
          <p:cNvSpPr>
            <a:spLocks noGrp="1"/>
          </p:cNvSpPr>
          <p:nvPr>
            <p:ph type="subTitle" idx="1"/>
          </p:nvPr>
        </p:nvSpPr>
        <p:spPr bwMode="auto">
          <a:xfrm>
            <a:off x="6154704" y="1120877"/>
            <a:ext cx="5599761" cy="468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smtClean="0"/>
              <a:t>Plot-level input application and productivity varies inversely w/plot size. True </a:t>
            </a:r>
            <a:r>
              <a:rPr lang="en-US" i="1" u="sng" dirty="0" smtClean="0"/>
              <a:t>within-</a:t>
            </a:r>
            <a:r>
              <a:rPr lang="en-US" i="1" u="sng" dirty="0" err="1" smtClean="0"/>
              <a:t>hh</a:t>
            </a:r>
            <a:r>
              <a:rPr lang="en-US" dirty="0" smtClean="0"/>
              <a:t> and w/controls for soil quality and actual size, so </a:t>
            </a:r>
            <a:r>
              <a:rPr lang="en-US" i="1" u="sng" dirty="0" smtClean="0"/>
              <a:t>not</a:t>
            </a:r>
            <a:r>
              <a:rPr lang="en-US" dirty="0" smtClean="0"/>
              <a:t> due to ORV, measurement error, or heterogeneous shadow prices.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Adoption varies even across plots w/n </a:t>
            </a:r>
            <a:r>
              <a:rPr lang="en-US" dirty="0" err="1" smtClean="0"/>
              <a:t>hh</a:t>
            </a:r>
            <a:r>
              <a:rPr lang="en-US" dirty="0" smtClean="0"/>
              <a:t> … why? Edge effects hypothesis?</a:t>
            </a:r>
            <a:endParaRPr lang="en-US" dirty="0"/>
          </a:p>
          <a:p>
            <a:pPr algn="l"/>
            <a:r>
              <a:rPr lang="en-US" dirty="0" smtClean="0"/>
              <a:t>(Barrett, Bellemare &amp; </a:t>
            </a:r>
            <a:r>
              <a:rPr lang="en-US" dirty="0" err="1" smtClean="0"/>
              <a:t>Hou</a:t>
            </a:r>
            <a:r>
              <a:rPr lang="en-US" dirty="0" smtClean="0"/>
              <a:t> </a:t>
            </a:r>
            <a:r>
              <a:rPr lang="en-US" i="1" dirty="0" smtClean="0"/>
              <a:t>WD</a:t>
            </a:r>
            <a:r>
              <a:rPr lang="en-US" dirty="0" smtClean="0"/>
              <a:t> 2010; Carletto, Savastano &amp; Zezza </a:t>
            </a:r>
            <a:r>
              <a:rPr lang="en-US" i="1" dirty="0" smtClean="0"/>
              <a:t>JDE</a:t>
            </a:r>
            <a:r>
              <a:rPr lang="en-US" dirty="0" smtClean="0"/>
              <a:t> 2013; Sheahan &amp; Barrett, </a:t>
            </a:r>
            <a:r>
              <a:rPr lang="en-US" i="1" dirty="0" smtClean="0"/>
              <a:t>FP</a:t>
            </a:r>
            <a:r>
              <a:rPr lang="en-US" dirty="0" smtClean="0"/>
              <a:t> in press; Bevis &amp; Barrett, 2016 WP)</a:t>
            </a:r>
          </a:p>
          <a:p>
            <a:pPr marL="342900" indent="-342900" algn="l">
              <a:buFont typeface="Arial" charset="0"/>
              <a:buChar char="•"/>
            </a:pPr>
            <a:endParaRPr lang="en-US" dirty="0"/>
          </a:p>
          <a:p>
            <a:pPr marL="342900" lvl="0" indent="-342900" algn="l">
              <a:buFont typeface="Arial" charset="0"/>
              <a:buChar char="•"/>
            </a:pPr>
            <a:endParaRPr lang="en-US" dirty="0"/>
          </a:p>
          <a:p>
            <a:pPr marL="342900" indent="-342900" algn="l">
              <a:buFont typeface="Arial" charset="0"/>
              <a:buChar char="•"/>
            </a:pPr>
            <a:endParaRPr lang="en-US" dirty="0">
              <a:latin typeface="Calibri" charset="0"/>
            </a:endParaRPr>
          </a:p>
        </p:txBody>
      </p:sp>
      <p:sp>
        <p:nvSpPr>
          <p:cNvPr id="4" name="Title 1"/>
          <p:cNvSpPr>
            <a:spLocks/>
          </p:cNvSpPr>
          <p:nvPr/>
        </p:nvSpPr>
        <p:spPr bwMode="auto">
          <a:xfrm>
            <a:off x="566504" y="140507"/>
            <a:ext cx="11441872" cy="80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sz="4800" b="1" dirty="0" smtClean="0">
                <a:solidFill>
                  <a:srgbClr val="000000"/>
                </a:solidFill>
                <a:latin typeface="Calibri Light" charset="0"/>
              </a:rPr>
              <a:t>Plot-level </a:t>
            </a:r>
            <a:r>
              <a:rPr lang="en-US" sz="4800" b="1" dirty="0" smtClean="0">
                <a:solidFill>
                  <a:srgbClr val="000000"/>
                </a:solidFill>
                <a:latin typeface="Calibri Light" charset="0"/>
              </a:rPr>
              <a:t>inverse size-productivity relation</a:t>
            </a:r>
            <a:endParaRPr lang="en-US" sz="4800" b="1" dirty="0">
              <a:latin typeface="Calibri Light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368" y="908431"/>
            <a:ext cx="3671734" cy="594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04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/>
          </p:cNvSpPr>
          <p:nvPr/>
        </p:nvSpPr>
        <p:spPr bwMode="auto">
          <a:xfrm>
            <a:off x="345278" y="4388033"/>
            <a:ext cx="11527174" cy="80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sz="4800" b="1" dirty="0" smtClean="0">
                <a:solidFill>
                  <a:srgbClr val="000000"/>
                </a:solidFill>
                <a:latin typeface="Calibri Light" charset="0"/>
              </a:rPr>
              <a:t>Resolution of these (and other) puzzles can help promote more inclusive growth and faster reduction of poverty and food insecurity.</a:t>
            </a:r>
          </a:p>
          <a:p>
            <a:pPr algn="ctr">
              <a:lnSpc>
                <a:spcPct val="90000"/>
              </a:lnSpc>
            </a:pPr>
            <a:endParaRPr lang="en-US" sz="4800" b="1" dirty="0" smtClean="0">
              <a:solidFill>
                <a:srgbClr val="000000"/>
              </a:solidFill>
              <a:latin typeface="Calibri Light" charset="0"/>
            </a:endParaRPr>
          </a:p>
          <a:p>
            <a:pPr algn="ctr">
              <a:lnSpc>
                <a:spcPct val="90000"/>
              </a:lnSpc>
            </a:pPr>
            <a:endParaRPr lang="en-US" sz="4800" b="1" dirty="0">
              <a:solidFill>
                <a:srgbClr val="000000"/>
              </a:solidFill>
              <a:latin typeface="Calibri Light" charset="0"/>
            </a:endParaRPr>
          </a:p>
          <a:p>
            <a:pPr algn="ctr">
              <a:lnSpc>
                <a:spcPct val="90000"/>
              </a:lnSpc>
            </a:pPr>
            <a:r>
              <a:rPr lang="en-US" sz="4800" b="1" dirty="0" smtClean="0">
                <a:solidFill>
                  <a:srgbClr val="000000"/>
                </a:solidFill>
                <a:latin typeface="Calibri Light" charset="0"/>
              </a:rPr>
              <a:t>Thank you for your interest and comments!</a:t>
            </a:r>
            <a:endParaRPr lang="en-US" sz="4800" b="1" dirty="0">
              <a:latin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45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1356853" y="685801"/>
            <a:ext cx="9660192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 smtClean="0">
                <a:latin typeface="+mj-lt"/>
              </a:rPr>
              <a:t>7/14 </a:t>
            </a:r>
            <a:r>
              <a:rPr lang="en-US" sz="3200" b="1" dirty="0">
                <a:latin typeface="+mj-lt"/>
              </a:rPr>
              <a:t>world’s fastest growing economies are in </a:t>
            </a:r>
            <a:r>
              <a:rPr lang="en-US" sz="3200" b="1" dirty="0" smtClean="0">
                <a:latin typeface="+mj-lt"/>
              </a:rPr>
              <a:t>Africa and </a:t>
            </a:r>
            <a:r>
              <a:rPr lang="en-US" sz="3200" b="1" dirty="0" smtClean="0">
                <a:latin typeface="+mj-lt"/>
              </a:rPr>
              <a:t>agriculture </a:t>
            </a:r>
            <a:r>
              <a:rPr lang="en-US" sz="3200" b="1" dirty="0">
                <a:latin typeface="+mj-lt"/>
              </a:rPr>
              <a:t>is at the heart of much of that growth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5806" y="1660678"/>
            <a:ext cx="3451061" cy="49972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26361" y="3274142"/>
            <a:ext cx="3672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Annual average real GDP growth, 2010-15. Data source: World 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17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148" y="-1991033"/>
            <a:ext cx="12359148" cy="9269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15" y="221227"/>
            <a:ext cx="11442356" cy="2289856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Yet deep poverty and great heterogeneity among households/regions.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- SSA had 17% of world’s ultra-poor (≤$0.95/day pc) in 1987.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increased to 57% in 2011 as grew from 200 </a:t>
            </a:r>
            <a:r>
              <a:rPr lang="en-US" sz="3200" b="1" dirty="0" err="1" smtClean="0">
                <a:solidFill>
                  <a:schemeClr val="bg1"/>
                </a:solidFill>
              </a:rPr>
              <a:t>mn</a:t>
            </a:r>
            <a:r>
              <a:rPr lang="en-US" sz="3200" b="1" dirty="0" smtClean="0">
                <a:solidFill>
                  <a:schemeClr val="bg1"/>
                </a:solidFill>
              </a:rPr>
              <a:t> to 298 </a:t>
            </a:r>
            <a:r>
              <a:rPr lang="en-US" sz="3200" b="1" dirty="0" err="1" smtClean="0">
                <a:solidFill>
                  <a:schemeClr val="bg1"/>
                </a:solidFill>
              </a:rPr>
              <a:t>mn</a:t>
            </a:r>
            <a:endParaRPr lang="en-US" sz="32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70454" y="1917290"/>
            <a:ext cx="13464745" cy="593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470454" y="2374490"/>
            <a:ext cx="13464745" cy="593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6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09717"/>
            <a:ext cx="8229600" cy="5816448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So what’s going on? Several key puzzles:</a:t>
            </a:r>
          </a:p>
          <a:p>
            <a:pPr marL="0" indent="0">
              <a:buNone/>
            </a:pPr>
            <a:r>
              <a:rPr lang="en-US" sz="2400" b="1" dirty="0" smtClean="0"/>
              <a:t>1. Those </a:t>
            </a:r>
            <a:r>
              <a:rPr lang="en-US" sz="2400" b="1" dirty="0"/>
              <a:t>primarily employed in agriculture work far fewer hours per year than those primarily employed outside </a:t>
            </a:r>
            <a:r>
              <a:rPr lang="en-US" sz="2400" b="1" dirty="0" smtClean="0"/>
              <a:t>ag …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5966261"/>
            <a:ext cx="389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McCullough, </a:t>
            </a:r>
            <a:r>
              <a:rPr lang="en-US" sz="1400" i="1" dirty="0"/>
              <a:t>Food Policy</a:t>
            </a:r>
            <a:r>
              <a:rPr lang="en-US" sz="1400" dirty="0"/>
              <a:t> 2016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1477728"/>
            <a:ext cx="8148645" cy="434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46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574" y="533401"/>
            <a:ext cx="8626044" cy="510488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This matters because what appears as a big inter-sectoral difference in average labor productivity per worker per year …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2575" y="1371600"/>
            <a:ext cx="8268981" cy="519545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07479" y="6567055"/>
            <a:ext cx="389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McCullough, </a:t>
            </a:r>
            <a:r>
              <a:rPr lang="en-US" sz="1400" i="1" dirty="0"/>
              <a:t>Food Policy</a:t>
            </a:r>
            <a:r>
              <a:rPr lang="en-US" sz="1400" dirty="0"/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306307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2857" y="1033921"/>
            <a:ext cx="8354317" cy="477811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5869" y="253189"/>
            <a:ext cx="9961891" cy="510488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Essentially vanish when we examine inter-sectoral difference in average labor productivity per worker-hour </a:t>
            </a:r>
            <a:r>
              <a:rPr lang="en-US" sz="2400" b="1" dirty="0" smtClean="0"/>
              <a:t>…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So are ‘productivity gaps’ actually employment gaps?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perhaps … we know </a:t>
            </a:r>
            <a:r>
              <a:rPr lang="en-US" sz="2400" b="1" dirty="0" smtClean="0"/>
              <a:t>inter-sectoral productivity gaps are large, too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507479" y="6567055"/>
            <a:ext cx="389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McCullough, </a:t>
            </a:r>
            <a:r>
              <a:rPr lang="en-US" sz="1400" i="1" dirty="0"/>
              <a:t>Food Policy</a:t>
            </a:r>
            <a:r>
              <a:rPr lang="en-US" sz="1400" dirty="0"/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350950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ubtitle 3"/>
          <p:cNvSpPr>
            <a:spLocks noGrp="1"/>
          </p:cNvSpPr>
          <p:nvPr>
            <p:ph type="subTitle" idx="1"/>
          </p:nvPr>
        </p:nvSpPr>
        <p:spPr bwMode="auto">
          <a:xfrm>
            <a:off x="6413156" y="1644694"/>
            <a:ext cx="4835415" cy="468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smtClean="0"/>
              <a:t>LSMS-ISA data show that uptake of modern ag inputs varies markedly, both within and among countries. (Sheahan &amp; Barrett, </a:t>
            </a:r>
            <a:r>
              <a:rPr lang="en-US" i="1" dirty="0" smtClean="0"/>
              <a:t>FP</a:t>
            </a:r>
            <a:r>
              <a:rPr lang="en-US" dirty="0" smtClean="0"/>
              <a:t> in press)</a:t>
            </a:r>
          </a:p>
          <a:p>
            <a:pPr marL="342900" indent="-342900" algn="l">
              <a:buFont typeface="Arial" charset="0"/>
              <a:buChar char="•"/>
            </a:pPr>
            <a:endParaRPr lang="en-US" dirty="0"/>
          </a:p>
          <a:p>
            <a:pPr marL="342900" lvl="0" indent="-342900" algn="l">
              <a:buFont typeface="Arial" charset="0"/>
              <a:buChar char="•"/>
            </a:pPr>
            <a:endParaRPr lang="en-US" dirty="0"/>
          </a:p>
          <a:p>
            <a:pPr marL="342900" indent="-342900" algn="l">
              <a:buFont typeface="Arial" charset="0"/>
              <a:buChar char="•"/>
            </a:pPr>
            <a:endParaRPr lang="en-US" dirty="0">
              <a:latin typeface="Calibri" charset="0"/>
            </a:endParaRPr>
          </a:p>
        </p:txBody>
      </p:sp>
      <p:sp>
        <p:nvSpPr>
          <p:cNvPr id="4" name="Title 1"/>
          <p:cNvSpPr>
            <a:spLocks/>
          </p:cNvSpPr>
          <p:nvPr/>
        </p:nvSpPr>
        <p:spPr bwMode="auto">
          <a:xfrm>
            <a:off x="581252" y="317483"/>
            <a:ext cx="11441872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sz="4800" b="1" dirty="0" smtClean="0">
                <a:solidFill>
                  <a:srgbClr val="000000"/>
                </a:solidFill>
                <a:latin typeface="Calibri Light" charset="0"/>
              </a:rPr>
              <a:t>2. Heterogeneous </a:t>
            </a:r>
            <a:r>
              <a:rPr lang="en-US" sz="4800" b="1" dirty="0" smtClean="0">
                <a:solidFill>
                  <a:srgbClr val="000000"/>
                </a:solidFill>
                <a:latin typeface="Calibri Light" charset="0"/>
              </a:rPr>
              <a:t>uptake of innovations</a:t>
            </a:r>
            <a:endParaRPr lang="en-US" sz="4800" b="1" dirty="0">
              <a:latin typeface="Calibri Light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325" y="1699399"/>
            <a:ext cx="5432597" cy="481968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3010" y="3012724"/>
            <a:ext cx="3096743" cy="278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32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ubtitle 3"/>
          <p:cNvSpPr>
            <a:spLocks noGrp="1"/>
          </p:cNvSpPr>
          <p:nvPr>
            <p:ph type="subTitle" idx="1"/>
          </p:nvPr>
        </p:nvSpPr>
        <p:spPr bwMode="auto">
          <a:xfrm>
            <a:off x="294969" y="6137645"/>
            <a:ext cx="5810864" cy="542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dirty="0"/>
              <a:t>https://www.ag-analytics.org/AgRiskManagement/EthiopiaGeoApp</a:t>
            </a:r>
            <a:endParaRPr lang="en-US" sz="1600" dirty="0">
              <a:latin typeface="Calibri" charset="0"/>
            </a:endParaRPr>
          </a:p>
        </p:txBody>
      </p:sp>
      <p:sp>
        <p:nvSpPr>
          <p:cNvPr id="4" name="Title 1"/>
          <p:cNvSpPr>
            <a:spLocks/>
          </p:cNvSpPr>
          <p:nvPr/>
        </p:nvSpPr>
        <p:spPr bwMode="auto">
          <a:xfrm>
            <a:off x="384897" y="154431"/>
            <a:ext cx="11441872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sz="4800" b="1" dirty="0" smtClean="0">
                <a:solidFill>
                  <a:srgbClr val="000000"/>
                </a:solidFill>
                <a:latin typeface="Calibri Light" charset="0"/>
              </a:rPr>
              <a:t>Likely reflects heterogeneous returns due to variation in soils, weather, prices …</a:t>
            </a:r>
            <a:endParaRPr lang="en-US" sz="4800" b="1" dirty="0">
              <a:latin typeface="Calibri Light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923" y="2022349"/>
            <a:ext cx="3532393" cy="41152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7074" y="643092"/>
            <a:ext cx="2686050" cy="5276850"/>
          </a:xfrm>
          <a:prstGeom prst="rect">
            <a:avLst/>
          </a:prstGeom>
        </p:spPr>
      </p:pic>
      <p:sp>
        <p:nvSpPr>
          <p:cNvPr id="7" name="Subtitle 3"/>
          <p:cNvSpPr txBox="1">
            <a:spLocks/>
          </p:cNvSpPr>
          <p:nvPr/>
        </p:nvSpPr>
        <p:spPr bwMode="auto">
          <a:xfrm>
            <a:off x="4181231" y="1680228"/>
            <a:ext cx="4538180" cy="542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Probably relatedly, a number of recent studies find spatially heterogeneous returns to inputs:</a:t>
            </a:r>
          </a:p>
          <a:p>
            <a:pPr algn="l"/>
            <a:r>
              <a:rPr lang="en-US" dirty="0" smtClean="0"/>
              <a:t>Suri (</a:t>
            </a:r>
            <a:r>
              <a:rPr lang="en-US" i="1" dirty="0" smtClean="0"/>
              <a:t>EMTRA</a:t>
            </a:r>
            <a:r>
              <a:rPr lang="en-US" dirty="0" smtClean="0"/>
              <a:t> 2011) –                Kenya hybrid maize seed</a:t>
            </a:r>
          </a:p>
          <a:p>
            <a:pPr algn="l"/>
            <a:r>
              <a:rPr lang="en-US" dirty="0" smtClean="0"/>
              <a:t>McCullough et al. (WP 2016) - Ethiopia fertilizer</a:t>
            </a:r>
          </a:p>
          <a:p>
            <a:pPr algn="l"/>
            <a:r>
              <a:rPr lang="en-US" dirty="0" smtClean="0"/>
              <a:t>Burke et al. (</a:t>
            </a:r>
            <a:r>
              <a:rPr lang="en-US" i="1" dirty="0" err="1" smtClean="0"/>
              <a:t>AgEcon</a:t>
            </a:r>
            <a:r>
              <a:rPr lang="en-US" dirty="0" smtClean="0"/>
              <a:t> 2016) - </a:t>
            </a:r>
          </a:p>
          <a:p>
            <a:pPr algn="l"/>
            <a:r>
              <a:rPr lang="en-US" dirty="0" smtClean="0"/>
              <a:t>Zambia fertilizer</a:t>
            </a:r>
          </a:p>
          <a:p>
            <a:pPr algn="l"/>
            <a:r>
              <a:rPr lang="en-US" dirty="0" smtClean="0"/>
              <a:t>Harou et al. (</a:t>
            </a:r>
            <a:r>
              <a:rPr lang="en-US" i="1" dirty="0" err="1" smtClean="0"/>
              <a:t>JAfrEcon</a:t>
            </a:r>
            <a:r>
              <a:rPr lang="en-US" dirty="0" smtClean="0"/>
              <a:t> in press) - Malawi fertilizer</a:t>
            </a:r>
          </a:p>
          <a:p>
            <a:pPr algn="l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07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/>
          </p:cNvSpPr>
          <p:nvPr/>
        </p:nvSpPr>
        <p:spPr bwMode="auto">
          <a:xfrm>
            <a:off x="581252" y="317483"/>
            <a:ext cx="10515600" cy="773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sz="4800" b="1" dirty="0" smtClean="0">
                <a:solidFill>
                  <a:srgbClr val="000000"/>
                </a:solidFill>
                <a:latin typeface="Calibri Light" charset="0"/>
              </a:rPr>
              <a:t>Can help explain apparent poverty traps</a:t>
            </a:r>
            <a:endParaRPr lang="en-US" sz="4800" b="1" dirty="0">
              <a:latin typeface="Calibri Light" charset="0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81252" y="1167203"/>
            <a:ext cx="111841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i="1" u="sng" dirty="0" smtClean="0">
                <a:latin typeface="+mn-lt"/>
              </a:rPr>
              <a:t>Example</a:t>
            </a:r>
            <a:r>
              <a:rPr lang="en-US" altLang="en-US" sz="2400" b="1" i="1" u="sng" dirty="0">
                <a:latin typeface="+mn-lt"/>
              </a:rPr>
              <a:t>: Soil degradation </a:t>
            </a:r>
            <a:r>
              <a:rPr lang="en-US" altLang="en-US" sz="2400" b="1" i="1" u="sng" dirty="0" smtClean="0">
                <a:latin typeface="+mn-lt"/>
              </a:rPr>
              <a:t>in </a:t>
            </a:r>
            <a:r>
              <a:rPr lang="en-US" altLang="en-US" sz="2400" b="1" i="1" u="sng" dirty="0">
                <a:latin typeface="+mn-lt"/>
              </a:rPr>
              <a:t>Kenya </a:t>
            </a:r>
            <a:r>
              <a:rPr lang="en-US" altLang="en-US" sz="2400" dirty="0">
                <a:latin typeface="+mn-lt"/>
              </a:rPr>
              <a:t>Marginal returns to fertilizer application low on degraded soils; and poorest farmers are on the most degraded soils.  </a:t>
            </a:r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1180123" y="2467283"/>
            <a:ext cx="4468509" cy="3424552"/>
            <a:chOff x="228865" y="2058430"/>
            <a:chExt cx="3886597" cy="2662388"/>
          </a:xfrm>
        </p:grpSpPr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228865" y="2058430"/>
              <a:ext cx="3886597" cy="2662388"/>
              <a:chOff x="1332" y="1735"/>
              <a:chExt cx="2256" cy="1564"/>
            </a:xfrm>
          </p:grpSpPr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32" y="1735"/>
                <a:ext cx="2256" cy="1564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3" name="AutoShape 6"/>
              <p:cNvCxnSpPr>
                <a:cxnSpLocks noChangeShapeType="1"/>
              </p:cNvCxnSpPr>
              <p:nvPr/>
            </p:nvCxnSpPr>
            <p:spPr bwMode="auto">
              <a:xfrm>
                <a:off x="1597" y="2674"/>
                <a:ext cx="1946" cy="1"/>
              </a:xfrm>
              <a:prstGeom prst="straightConnector1">
                <a:avLst/>
              </a:prstGeom>
              <a:noFill/>
              <a:ln w="76200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2895600" y="3123902"/>
              <a:ext cx="1066800" cy="457156"/>
            </a:xfrm>
            <a:prstGeom prst="wedgeRoundRectCallout">
              <a:avLst>
                <a:gd name="adj1" fmla="val -82759"/>
                <a:gd name="adj2" fmla="val 57380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Cost of 1kg nitrogen</a:t>
              </a: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990943" y="2514859"/>
              <a:ext cx="1371600" cy="685837"/>
            </a:xfrm>
            <a:prstGeom prst="wedgeRoundRectCallout">
              <a:avLst>
                <a:gd name="adj1" fmla="val 48384"/>
                <a:gd name="adj2" fmla="val 64708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Value of maize from 1 kg of nitrogen</a:t>
              </a:r>
            </a:p>
          </p:txBody>
        </p:sp>
        <p:sp>
          <p:nvSpPr>
            <p:cNvPr id="10" name="TextBox 10"/>
            <p:cNvSpPr txBox="1">
              <a:spLocks noChangeArrowheads="1"/>
            </p:cNvSpPr>
            <p:nvPr/>
          </p:nvSpPr>
          <p:spPr bwMode="auto">
            <a:xfrm>
              <a:off x="914400" y="2209589"/>
              <a:ext cx="24955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/>
                <a:t>Above </a:t>
              </a:r>
              <a:r>
                <a:rPr lang="en-US" altLang="en-US" sz="1200"/>
                <a:t>red line: fertilizer profitable</a:t>
              </a:r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1448190" y="4115946"/>
              <a:ext cx="26495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/>
                <a:t>Below </a:t>
              </a:r>
              <a:r>
                <a:rPr lang="en-US" altLang="en-US" sz="1200"/>
                <a:t>red line: fertilizer unprofitable</a:t>
              </a:r>
            </a:p>
          </p:txBody>
        </p:sp>
      </p:grpSp>
      <p:grpSp>
        <p:nvGrpSpPr>
          <p:cNvPr id="18" name="Group 7"/>
          <p:cNvGrpSpPr>
            <a:grpSpLocks/>
          </p:cNvGrpSpPr>
          <p:nvPr/>
        </p:nvGrpSpPr>
        <p:grpSpPr bwMode="auto">
          <a:xfrm>
            <a:off x="6062277" y="2467283"/>
            <a:ext cx="4511938" cy="3388832"/>
            <a:chOff x="762000" y="1295400"/>
            <a:chExt cx="7162800" cy="4953000"/>
          </a:xfrm>
        </p:grpSpPr>
        <p:pic>
          <p:nvPicPr>
            <p:cNvPr id="19" name="Picture 3" descr="Fit Plo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1295400"/>
              <a:ext cx="7162800" cy="495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447911" y="3276600"/>
              <a:ext cx="6476889" cy="76654"/>
            </a:xfrm>
            <a:prstGeom prst="line">
              <a:avLst/>
            </a:prstGeom>
            <a:ln w="571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8479704" y="4083970"/>
            <a:ext cx="1375508" cy="457200"/>
          </a:xfrm>
          <a:prstGeom prst="wedgeRoundRectCallout">
            <a:avLst>
              <a:gd name="adj1" fmla="val -82759"/>
              <a:gd name="adj2" fmla="val -103185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 dirty="0"/>
              <a:t>Kenyan rural poverty line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98319" y="5955865"/>
            <a:ext cx="452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Marenya</a:t>
            </a:r>
            <a:r>
              <a:rPr lang="en-US" dirty="0" smtClean="0"/>
              <a:t> &amp; Barrett </a:t>
            </a:r>
            <a:r>
              <a:rPr lang="en-US" i="1" dirty="0" smtClean="0"/>
              <a:t>AJAE</a:t>
            </a:r>
            <a:r>
              <a:rPr lang="en-US" dirty="0" smtClean="0"/>
              <a:t> 2009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1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488</Words>
  <Application>Microsoft Office PowerPoint</Application>
  <PresentationFormat>Widescreen</PresentationFormat>
  <Paragraphs>61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Franklin Gothic Medium</vt:lpstr>
      <vt:lpstr>Palatino Linotype</vt:lpstr>
      <vt:lpstr>Times New Roman</vt:lpstr>
      <vt:lpstr>Office Theme</vt:lpstr>
      <vt:lpstr>Poverty, Progress and Puzzles in African Agriculture</vt:lpstr>
      <vt:lpstr>PowerPoint Presentation</vt:lpstr>
      <vt:lpstr>Yet deep poverty and great heterogeneity among households/regions. - SSA had 17% of world’s ultra-poor (≤$0.95/day pc) in 1987. increased to 57% in 2011 as grew from 200 mn to 298 mn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Cornell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Henion, Jane</dc:creator>
  <cp:lastModifiedBy>Chris Barrett</cp:lastModifiedBy>
  <cp:revision>62</cp:revision>
  <cp:lastPrinted>2016-10-28T01:11:20Z</cp:lastPrinted>
  <dcterms:created xsi:type="dcterms:W3CDTF">2016-06-28T14:21:20Z</dcterms:created>
  <dcterms:modified xsi:type="dcterms:W3CDTF">2017-02-09T18:56:49Z</dcterms:modified>
</cp:coreProperties>
</file>